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399" r:id="rId3"/>
    <p:sldId id="400" r:id="rId4"/>
    <p:sldId id="401" r:id="rId5"/>
    <p:sldId id="402" r:id="rId6"/>
    <p:sldId id="404" r:id="rId7"/>
    <p:sldId id="403" r:id="rId8"/>
    <p:sldId id="398" r:id="rId9"/>
    <p:sldId id="397" r:id="rId10"/>
    <p:sldId id="396" r:id="rId11"/>
    <p:sldId id="395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614D0-E9D4-41D7-A3E2-A6F0FB64A5C4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95277-86CE-4ADC-B3FD-69B10EA26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5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BA1A60-3977-4FBB-A72C-82AE05F4034C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4675188"/>
            <a:ext cx="4954587" cy="4429125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defRPr/>
            </a:pPr>
            <a:r>
              <a:rPr lang="en-US" dirty="0"/>
              <a:t>Tropospheric ozone is a secondary pollutant, it is not emitted directly but instead is produced </a:t>
            </a:r>
            <a:r>
              <a:rPr lang="en-US" dirty="0" err="1"/>
              <a:t>photochemically</a:t>
            </a:r>
            <a:r>
              <a:rPr lang="en-US" dirty="0"/>
              <a:t> in the troposphere by its precursors such as reactive nitrogen oxide (</a:t>
            </a:r>
            <a:r>
              <a:rPr lang="en-US" dirty="0" err="1"/>
              <a:t>NOx</a:t>
            </a:r>
            <a:r>
              <a:rPr lang="en-US" dirty="0"/>
              <a:t>), CO, CH4 and VOC’s. Life time of an ozone molecule in the troposphere varies according to the photochemical activity ( a mean tropospheric life time is ~22days). Ozone has a longer life time in the free and cold troposphere than warmer boundary layer.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dirty="0"/>
              <a:t>difference between stratospheric and tropospheric ozone generation is in the source of atomic O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dirty="0"/>
              <a:t>for solar radiation with a wavelength of less than 242 nm:</a:t>
            </a:r>
          </a:p>
          <a:p>
            <a:pPr algn="ctr" eaLnBrk="1" hangingPunct="1">
              <a:spcBef>
                <a:spcPct val="40000"/>
              </a:spcBef>
              <a:defRPr/>
            </a:pP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</a:t>
            </a:r>
            <a:r>
              <a:rPr lang="en-US" i="1" dirty="0" err="1"/>
              <a:t>hv</a:t>
            </a:r>
            <a:r>
              <a:rPr lang="en-US" dirty="0"/>
              <a:t> </a:t>
            </a:r>
            <a:r>
              <a:rPr lang="en-US" dirty="0">
                <a:sym typeface="Times New Roman Special G2" pitchFamily="18" charset="2"/>
              </a:rPr>
              <a:t> O + O </a:t>
            </a:r>
          </a:p>
          <a:p>
            <a:pPr algn="ctr" eaLnBrk="1" hangingPunct="1">
              <a:spcBef>
                <a:spcPct val="40000"/>
              </a:spcBef>
              <a:defRPr/>
            </a:pPr>
            <a:endParaRPr lang="en-US" dirty="0">
              <a:sym typeface="Times New Roman Special G2" pitchFamily="18" charset="2"/>
            </a:endParaRPr>
          </a:p>
          <a:p>
            <a:pPr eaLnBrk="1" hangingPunct="1">
              <a:defRPr/>
            </a:pPr>
            <a:r>
              <a:rPr lang="en-US" dirty="0"/>
              <a:t>photochemical production of O</a:t>
            </a:r>
            <a:r>
              <a:rPr lang="en-US" baseline="-25000" dirty="0"/>
              <a:t>3</a:t>
            </a:r>
            <a:r>
              <a:rPr lang="en-US" dirty="0"/>
              <a:t> in troposphere tied to </a:t>
            </a:r>
            <a:r>
              <a:rPr lang="en-US" dirty="0" err="1"/>
              <a:t>NO</a:t>
            </a:r>
            <a:r>
              <a:rPr lang="en-US" baseline="-25000" dirty="0" err="1"/>
              <a:t>x</a:t>
            </a:r>
            <a:r>
              <a:rPr lang="en-US" dirty="0"/>
              <a:t> (NO + NO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eaLnBrk="1" hangingPunct="1">
              <a:defRPr/>
            </a:pPr>
            <a:r>
              <a:rPr lang="en-US" dirty="0"/>
              <a:t>for wavelengths less than 424 nm:</a:t>
            </a:r>
          </a:p>
          <a:p>
            <a:pPr algn="ctr" eaLnBrk="1" hangingPunct="1">
              <a:defRPr/>
            </a:pPr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 + </a:t>
            </a:r>
            <a:r>
              <a:rPr lang="en-US" i="1" dirty="0" err="1"/>
              <a:t>hv</a:t>
            </a:r>
            <a:r>
              <a:rPr lang="en-US" dirty="0"/>
              <a:t> </a:t>
            </a:r>
            <a:r>
              <a:rPr lang="en-US" dirty="0">
                <a:sym typeface="Times New Roman Special G2" pitchFamily="18" charset="2"/>
              </a:rPr>
              <a:t> NO + O</a:t>
            </a:r>
          </a:p>
          <a:p>
            <a:pPr eaLnBrk="1" hangingPunct="1">
              <a:defRPr/>
            </a:pPr>
            <a:r>
              <a:rPr lang="en-US" dirty="0">
                <a:sym typeface="Times New Roman Special G2" pitchFamily="18" charset="2"/>
              </a:rPr>
              <a:t>but NO will react with O</a:t>
            </a:r>
            <a:r>
              <a:rPr lang="en-US" baseline="-25000" dirty="0">
                <a:sym typeface="Times New Roman Special G2" pitchFamily="18" charset="2"/>
              </a:rPr>
              <a:t>3</a:t>
            </a:r>
            <a:endParaRPr lang="en-US" dirty="0">
              <a:sym typeface="Times New Roman Special G2" pitchFamily="18" charset="2"/>
            </a:endParaRPr>
          </a:p>
          <a:p>
            <a:pPr algn="ctr" eaLnBrk="1" hangingPunct="1">
              <a:defRPr/>
            </a:pPr>
            <a:r>
              <a:rPr lang="en-US" dirty="0">
                <a:sym typeface="Times New Roman Special G2" pitchFamily="18" charset="2"/>
              </a:rPr>
              <a:t>NO + O</a:t>
            </a:r>
            <a:r>
              <a:rPr lang="en-US" baseline="-25000" dirty="0">
                <a:sym typeface="Times New Roman Special G2" pitchFamily="18" charset="2"/>
              </a:rPr>
              <a:t>3</a:t>
            </a:r>
            <a:r>
              <a:rPr lang="en-US" dirty="0">
                <a:sym typeface="Times New Roman Special G2" pitchFamily="18" charset="2"/>
              </a:rPr>
              <a:t>  NO</a:t>
            </a:r>
            <a:r>
              <a:rPr lang="en-US" baseline="-25000" dirty="0">
                <a:sym typeface="Times New Roman Special G2" pitchFamily="18" charset="2"/>
              </a:rPr>
              <a:t>2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presence of </a:t>
            </a:r>
            <a:r>
              <a:rPr lang="en-US" dirty="0" err="1"/>
              <a:t>peroxy</a:t>
            </a:r>
            <a:r>
              <a:rPr lang="en-US" dirty="0"/>
              <a:t> radicals, from the oxidation of hydrocarbons, disturbs O</a:t>
            </a:r>
            <a:r>
              <a:rPr lang="en-US" baseline="-25000" dirty="0"/>
              <a:t>3</a:t>
            </a:r>
            <a:r>
              <a:rPr lang="en-US" dirty="0"/>
              <a:t>-NO-NO</a:t>
            </a:r>
            <a:r>
              <a:rPr lang="en-US" baseline="-25000" dirty="0"/>
              <a:t>2</a:t>
            </a:r>
            <a:r>
              <a:rPr lang="en-US" dirty="0"/>
              <a:t> cycle</a:t>
            </a:r>
          </a:p>
          <a:p>
            <a:pPr algn="ctr" eaLnBrk="1" hangingPunct="1">
              <a:defRPr/>
            </a:pPr>
            <a:r>
              <a:rPr lang="en-US" sz="1000" dirty="0"/>
              <a:t>NO + HO</a:t>
            </a:r>
            <a:r>
              <a:rPr lang="en-US" sz="1000" baseline="-25000" dirty="0"/>
              <a:t>2</a:t>
            </a:r>
            <a:r>
              <a:rPr lang="en-US" sz="1000" dirty="0"/>
              <a:t>· </a:t>
            </a:r>
            <a:r>
              <a:rPr lang="en-US" sz="1000" dirty="0">
                <a:sym typeface="Times New Roman Special G2" pitchFamily="18" charset="2"/>
              </a:rPr>
              <a:t> NO</a:t>
            </a:r>
            <a:r>
              <a:rPr lang="en-US" sz="1000" baseline="-25000" dirty="0">
                <a:sym typeface="Times New Roman Special G2" pitchFamily="18" charset="2"/>
              </a:rPr>
              <a:t>2</a:t>
            </a:r>
            <a:r>
              <a:rPr lang="en-US" sz="1000" dirty="0">
                <a:sym typeface="Times New Roman Special G2" pitchFamily="18" charset="2"/>
              </a:rPr>
              <a:t> + OH·</a:t>
            </a:r>
          </a:p>
          <a:p>
            <a:pPr algn="ctr" eaLnBrk="1" hangingPunct="1">
              <a:defRPr/>
            </a:pPr>
            <a:r>
              <a:rPr lang="en-US" sz="1000" dirty="0"/>
              <a:t>NO + RO</a:t>
            </a:r>
            <a:r>
              <a:rPr lang="en-US" sz="1000" baseline="-25000" dirty="0"/>
              <a:t>2</a:t>
            </a:r>
            <a:r>
              <a:rPr lang="en-US" sz="1000" dirty="0"/>
              <a:t>· </a:t>
            </a:r>
            <a:r>
              <a:rPr lang="en-US" sz="1000" dirty="0">
                <a:sym typeface="Times New Roman Special G2" pitchFamily="18" charset="2"/>
              </a:rPr>
              <a:t> NO</a:t>
            </a:r>
            <a:r>
              <a:rPr lang="en-US" sz="1000" baseline="-25000" dirty="0">
                <a:sym typeface="Times New Roman Special G2" pitchFamily="18" charset="2"/>
              </a:rPr>
              <a:t>2</a:t>
            </a:r>
            <a:r>
              <a:rPr lang="en-US" sz="1000" dirty="0">
                <a:sym typeface="Times New Roman Special G2" pitchFamily="18" charset="2"/>
              </a:rPr>
              <a:t> + RO·</a:t>
            </a:r>
            <a:endParaRPr lang="en-US" sz="1000" dirty="0"/>
          </a:p>
          <a:p>
            <a:pPr lvl="1" eaLnBrk="1" hangingPunct="1">
              <a:defRPr/>
            </a:pPr>
            <a:r>
              <a:rPr lang="en-US" dirty="0"/>
              <a:t>leads to net production of ozone</a:t>
            </a:r>
          </a:p>
          <a:p>
            <a:pPr lvl="1" eaLnBrk="1" hangingPunct="1">
              <a:defRPr/>
            </a:pPr>
            <a:r>
              <a:rPr lang="en-US" dirty="0"/>
              <a:t>The ozone molecule has four resonance structure which imparts or confer a slight polarity to the ozone molecule (0.53D).</a:t>
            </a:r>
          </a:p>
          <a:p>
            <a:pPr lvl="1" eaLnBrk="1" hangingPunct="1">
              <a:defRPr/>
            </a:pPr>
            <a:r>
              <a:rPr lang="en-US" dirty="0"/>
              <a:t>The bond length 1.272A is intermediate b/w double bond 1.21A and single bond (H-O) 1.47A {angstroms (A)}.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Protective shield in the stratosphere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Strong oxidant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Secondary pollutant in the troposphere</a:t>
            </a:r>
          </a:p>
          <a:p>
            <a:pPr eaLnBrk="1" hangingPunct="1">
              <a:defRPr/>
            </a:pPr>
            <a:endParaRPr lang="en-US" dirty="0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3rd most abundant GHG with RF +0.3 W.m-2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Damage crops and property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Cause respiratory diseases and premature mortality</a:t>
            </a:r>
          </a:p>
          <a:p>
            <a:pPr lvl="1" eaLnBrk="1" hangingPunct="1">
              <a:defRPr/>
            </a:pPr>
            <a:endParaRPr lang="en-US" dirty="0"/>
          </a:p>
          <a:p>
            <a:pPr algn="ctr" eaLnBrk="1" hangingPunct="1">
              <a:spcBef>
                <a:spcPct val="40000"/>
              </a:spcBef>
              <a:defRPr/>
            </a:pPr>
            <a:endParaRPr lang="en-US" dirty="0"/>
          </a:p>
          <a:p>
            <a:pPr algn="ctr" eaLnBrk="1" hangingPunct="1">
              <a:spcBef>
                <a:spcPct val="40000"/>
              </a:spcBef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23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BA1A60-3977-4FBB-A72C-82AE05F4034C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4675188"/>
            <a:ext cx="4954587" cy="4429125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defRPr/>
            </a:pPr>
            <a:r>
              <a:rPr lang="en-US" dirty="0"/>
              <a:t>Tropospheric ozone is a secondary pollutant, it is not emitted directly but instead is produced </a:t>
            </a:r>
            <a:r>
              <a:rPr lang="en-US" dirty="0" err="1"/>
              <a:t>photochemically</a:t>
            </a:r>
            <a:r>
              <a:rPr lang="en-US" dirty="0"/>
              <a:t> in the troposphere by its precursors such as reactive nitrogen oxide (</a:t>
            </a:r>
            <a:r>
              <a:rPr lang="en-US" dirty="0" err="1"/>
              <a:t>NOx</a:t>
            </a:r>
            <a:r>
              <a:rPr lang="en-US" dirty="0"/>
              <a:t>), CO, CH4 and VOC’s. Life time of an ozone molecule in the troposphere varies according to the photochemical activity ( a mean tropospheric life time is ~22days). Ozone has a longer life time in the free and cold troposphere than warmer boundary layer.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dirty="0"/>
              <a:t>difference between stratospheric and tropospheric ozone generation is in the source of atomic O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dirty="0"/>
              <a:t>for solar radiation with a wavelength of less than 242 nm:</a:t>
            </a:r>
          </a:p>
          <a:p>
            <a:pPr algn="ctr" eaLnBrk="1" hangingPunct="1">
              <a:spcBef>
                <a:spcPct val="40000"/>
              </a:spcBef>
              <a:defRPr/>
            </a:pP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</a:t>
            </a:r>
            <a:r>
              <a:rPr lang="en-US" i="1" dirty="0" err="1"/>
              <a:t>hv</a:t>
            </a:r>
            <a:r>
              <a:rPr lang="en-US" dirty="0"/>
              <a:t> </a:t>
            </a:r>
            <a:r>
              <a:rPr lang="en-US" dirty="0">
                <a:sym typeface="Times New Roman Special G2" pitchFamily="18" charset="2"/>
              </a:rPr>
              <a:t> O + O </a:t>
            </a:r>
          </a:p>
          <a:p>
            <a:pPr algn="ctr" eaLnBrk="1" hangingPunct="1">
              <a:spcBef>
                <a:spcPct val="40000"/>
              </a:spcBef>
              <a:defRPr/>
            </a:pPr>
            <a:endParaRPr lang="en-US" dirty="0">
              <a:sym typeface="Times New Roman Special G2" pitchFamily="18" charset="2"/>
            </a:endParaRPr>
          </a:p>
          <a:p>
            <a:pPr eaLnBrk="1" hangingPunct="1">
              <a:defRPr/>
            </a:pPr>
            <a:r>
              <a:rPr lang="en-US" dirty="0"/>
              <a:t>photochemical production of O</a:t>
            </a:r>
            <a:r>
              <a:rPr lang="en-US" baseline="-25000" dirty="0"/>
              <a:t>3</a:t>
            </a:r>
            <a:r>
              <a:rPr lang="en-US" dirty="0"/>
              <a:t> in troposphere tied to </a:t>
            </a:r>
            <a:r>
              <a:rPr lang="en-US" dirty="0" err="1"/>
              <a:t>NO</a:t>
            </a:r>
            <a:r>
              <a:rPr lang="en-US" baseline="-25000" dirty="0" err="1"/>
              <a:t>x</a:t>
            </a:r>
            <a:r>
              <a:rPr lang="en-US" dirty="0"/>
              <a:t> (NO + NO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eaLnBrk="1" hangingPunct="1">
              <a:defRPr/>
            </a:pPr>
            <a:r>
              <a:rPr lang="en-US" dirty="0"/>
              <a:t>for wavelengths less than 424 nm:</a:t>
            </a:r>
          </a:p>
          <a:p>
            <a:pPr algn="ctr" eaLnBrk="1" hangingPunct="1">
              <a:defRPr/>
            </a:pPr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 + </a:t>
            </a:r>
            <a:r>
              <a:rPr lang="en-US" i="1" dirty="0" err="1"/>
              <a:t>hv</a:t>
            </a:r>
            <a:r>
              <a:rPr lang="en-US" dirty="0"/>
              <a:t> </a:t>
            </a:r>
            <a:r>
              <a:rPr lang="en-US" dirty="0">
                <a:sym typeface="Times New Roman Special G2" pitchFamily="18" charset="2"/>
              </a:rPr>
              <a:t> NO + O</a:t>
            </a:r>
          </a:p>
          <a:p>
            <a:pPr eaLnBrk="1" hangingPunct="1">
              <a:defRPr/>
            </a:pPr>
            <a:r>
              <a:rPr lang="en-US" dirty="0">
                <a:sym typeface="Times New Roman Special G2" pitchFamily="18" charset="2"/>
              </a:rPr>
              <a:t>but NO will react with O</a:t>
            </a:r>
            <a:r>
              <a:rPr lang="en-US" baseline="-25000" dirty="0">
                <a:sym typeface="Times New Roman Special G2" pitchFamily="18" charset="2"/>
              </a:rPr>
              <a:t>3</a:t>
            </a:r>
            <a:endParaRPr lang="en-US" dirty="0">
              <a:sym typeface="Times New Roman Special G2" pitchFamily="18" charset="2"/>
            </a:endParaRPr>
          </a:p>
          <a:p>
            <a:pPr algn="ctr" eaLnBrk="1" hangingPunct="1">
              <a:defRPr/>
            </a:pPr>
            <a:r>
              <a:rPr lang="en-US" dirty="0">
                <a:sym typeface="Times New Roman Special G2" pitchFamily="18" charset="2"/>
              </a:rPr>
              <a:t>NO + O</a:t>
            </a:r>
            <a:r>
              <a:rPr lang="en-US" baseline="-25000" dirty="0">
                <a:sym typeface="Times New Roman Special G2" pitchFamily="18" charset="2"/>
              </a:rPr>
              <a:t>3</a:t>
            </a:r>
            <a:r>
              <a:rPr lang="en-US" dirty="0">
                <a:sym typeface="Times New Roman Special G2" pitchFamily="18" charset="2"/>
              </a:rPr>
              <a:t>  NO</a:t>
            </a:r>
            <a:r>
              <a:rPr lang="en-US" baseline="-25000" dirty="0">
                <a:sym typeface="Times New Roman Special G2" pitchFamily="18" charset="2"/>
              </a:rPr>
              <a:t>2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presence of </a:t>
            </a:r>
            <a:r>
              <a:rPr lang="en-US" dirty="0" err="1"/>
              <a:t>peroxy</a:t>
            </a:r>
            <a:r>
              <a:rPr lang="en-US" dirty="0"/>
              <a:t> radicals, from the oxidation of hydrocarbons, disturbs O</a:t>
            </a:r>
            <a:r>
              <a:rPr lang="en-US" baseline="-25000" dirty="0"/>
              <a:t>3</a:t>
            </a:r>
            <a:r>
              <a:rPr lang="en-US" dirty="0"/>
              <a:t>-NO-NO</a:t>
            </a:r>
            <a:r>
              <a:rPr lang="en-US" baseline="-25000" dirty="0"/>
              <a:t>2</a:t>
            </a:r>
            <a:r>
              <a:rPr lang="en-US" dirty="0"/>
              <a:t> cycle</a:t>
            </a:r>
          </a:p>
          <a:p>
            <a:pPr algn="ctr" eaLnBrk="1" hangingPunct="1">
              <a:defRPr/>
            </a:pPr>
            <a:r>
              <a:rPr lang="en-US" sz="1000" dirty="0"/>
              <a:t>NO + HO</a:t>
            </a:r>
            <a:r>
              <a:rPr lang="en-US" sz="1000" baseline="-25000" dirty="0"/>
              <a:t>2</a:t>
            </a:r>
            <a:r>
              <a:rPr lang="en-US" sz="1000" dirty="0"/>
              <a:t>· </a:t>
            </a:r>
            <a:r>
              <a:rPr lang="en-US" sz="1000" dirty="0">
                <a:sym typeface="Times New Roman Special G2" pitchFamily="18" charset="2"/>
              </a:rPr>
              <a:t> NO</a:t>
            </a:r>
            <a:r>
              <a:rPr lang="en-US" sz="1000" baseline="-25000" dirty="0">
                <a:sym typeface="Times New Roman Special G2" pitchFamily="18" charset="2"/>
              </a:rPr>
              <a:t>2</a:t>
            </a:r>
            <a:r>
              <a:rPr lang="en-US" sz="1000" dirty="0">
                <a:sym typeface="Times New Roman Special G2" pitchFamily="18" charset="2"/>
              </a:rPr>
              <a:t> + OH·</a:t>
            </a:r>
          </a:p>
          <a:p>
            <a:pPr algn="ctr" eaLnBrk="1" hangingPunct="1">
              <a:defRPr/>
            </a:pPr>
            <a:r>
              <a:rPr lang="en-US" sz="1000" dirty="0"/>
              <a:t>NO + RO</a:t>
            </a:r>
            <a:r>
              <a:rPr lang="en-US" sz="1000" baseline="-25000" dirty="0"/>
              <a:t>2</a:t>
            </a:r>
            <a:r>
              <a:rPr lang="en-US" sz="1000" dirty="0"/>
              <a:t>· </a:t>
            </a:r>
            <a:r>
              <a:rPr lang="en-US" sz="1000" dirty="0">
                <a:sym typeface="Times New Roman Special G2" pitchFamily="18" charset="2"/>
              </a:rPr>
              <a:t> NO</a:t>
            </a:r>
            <a:r>
              <a:rPr lang="en-US" sz="1000" baseline="-25000" dirty="0">
                <a:sym typeface="Times New Roman Special G2" pitchFamily="18" charset="2"/>
              </a:rPr>
              <a:t>2</a:t>
            </a:r>
            <a:r>
              <a:rPr lang="en-US" sz="1000" dirty="0">
                <a:sym typeface="Times New Roman Special G2" pitchFamily="18" charset="2"/>
              </a:rPr>
              <a:t> + RO·</a:t>
            </a:r>
            <a:endParaRPr lang="en-US" sz="1000" dirty="0"/>
          </a:p>
          <a:p>
            <a:pPr lvl="1" eaLnBrk="1" hangingPunct="1">
              <a:defRPr/>
            </a:pPr>
            <a:r>
              <a:rPr lang="en-US" dirty="0"/>
              <a:t>leads to net production of ozone</a:t>
            </a:r>
          </a:p>
          <a:p>
            <a:pPr lvl="1" eaLnBrk="1" hangingPunct="1">
              <a:defRPr/>
            </a:pPr>
            <a:r>
              <a:rPr lang="en-US" dirty="0"/>
              <a:t>The ozone molecule has four resonance structure which imparts or confer a slight polarity to the ozone molecule (0.53D).</a:t>
            </a:r>
          </a:p>
          <a:p>
            <a:pPr lvl="1" eaLnBrk="1" hangingPunct="1">
              <a:defRPr/>
            </a:pPr>
            <a:r>
              <a:rPr lang="en-US" dirty="0"/>
              <a:t>The bond length 1.272A is intermediate b/w double bond 1.21A and single bond (H-O) 1.47A {angstroms (A)}.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Protective shield in the stratosphere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Strong oxidant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Secondary pollutant in the troposphere</a:t>
            </a:r>
          </a:p>
          <a:p>
            <a:pPr eaLnBrk="1" hangingPunct="1">
              <a:defRPr/>
            </a:pPr>
            <a:endParaRPr lang="en-US" dirty="0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3rd most abundant GHG with RF +0.3 W.m-2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Damage crops and property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Cause respiratory diseases and premature mortality</a:t>
            </a:r>
          </a:p>
          <a:p>
            <a:pPr lvl="1" eaLnBrk="1" hangingPunct="1">
              <a:defRPr/>
            </a:pPr>
            <a:endParaRPr lang="en-US" dirty="0"/>
          </a:p>
          <a:p>
            <a:pPr algn="ctr" eaLnBrk="1" hangingPunct="1">
              <a:spcBef>
                <a:spcPct val="40000"/>
              </a:spcBef>
              <a:defRPr/>
            </a:pPr>
            <a:endParaRPr lang="en-US" dirty="0"/>
          </a:p>
          <a:p>
            <a:pPr algn="ctr" eaLnBrk="1" hangingPunct="1">
              <a:spcBef>
                <a:spcPct val="40000"/>
              </a:spcBef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15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BA1A60-3977-4FBB-A72C-82AE05F4034C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4675188"/>
            <a:ext cx="4954587" cy="4429125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defRPr/>
            </a:pPr>
            <a:r>
              <a:rPr lang="en-US" dirty="0"/>
              <a:t>Tropospheric ozone is a secondary pollutant, it is not emitted directly but instead is produced </a:t>
            </a:r>
            <a:r>
              <a:rPr lang="en-US" dirty="0" err="1"/>
              <a:t>photochemically</a:t>
            </a:r>
            <a:r>
              <a:rPr lang="en-US" dirty="0"/>
              <a:t> in the troposphere by its precursors such as reactive nitrogen oxide (</a:t>
            </a:r>
            <a:r>
              <a:rPr lang="en-US" dirty="0" err="1"/>
              <a:t>NOx</a:t>
            </a:r>
            <a:r>
              <a:rPr lang="en-US" dirty="0"/>
              <a:t>), CO, CH4 and VOC’s. Life time of an ozone molecule in the troposphere varies according to the photochemical activity ( a mean tropospheric life time is ~22days). Ozone has a longer life time in the free and cold troposphere than warmer boundary layer.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dirty="0"/>
              <a:t>difference between stratospheric and tropospheric ozone generation is in the source of atomic O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dirty="0"/>
              <a:t>for solar radiation with a wavelength of less than 242 nm:</a:t>
            </a:r>
          </a:p>
          <a:p>
            <a:pPr algn="ctr" eaLnBrk="1" hangingPunct="1">
              <a:spcBef>
                <a:spcPct val="40000"/>
              </a:spcBef>
              <a:defRPr/>
            </a:pP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</a:t>
            </a:r>
            <a:r>
              <a:rPr lang="en-US" i="1" dirty="0" err="1"/>
              <a:t>hv</a:t>
            </a:r>
            <a:r>
              <a:rPr lang="en-US" dirty="0"/>
              <a:t> </a:t>
            </a:r>
            <a:r>
              <a:rPr lang="en-US" dirty="0">
                <a:sym typeface="Times New Roman Special G2" pitchFamily="18" charset="2"/>
              </a:rPr>
              <a:t> O + O </a:t>
            </a:r>
          </a:p>
          <a:p>
            <a:pPr algn="ctr" eaLnBrk="1" hangingPunct="1">
              <a:spcBef>
                <a:spcPct val="40000"/>
              </a:spcBef>
              <a:defRPr/>
            </a:pPr>
            <a:endParaRPr lang="en-US" dirty="0">
              <a:sym typeface="Times New Roman Special G2" pitchFamily="18" charset="2"/>
            </a:endParaRPr>
          </a:p>
          <a:p>
            <a:pPr eaLnBrk="1" hangingPunct="1">
              <a:defRPr/>
            </a:pPr>
            <a:r>
              <a:rPr lang="en-US" dirty="0"/>
              <a:t>photochemical production of O</a:t>
            </a:r>
            <a:r>
              <a:rPr lang="en-US" baseline="-25000" dirty="0"/>
              <a:t>3</a:t>
            </a:r>
            <a:r>
              <a:rPr lang="en-US" dirty="0"/>
              <a:t> in troposphere tied to </a:t>
            </a:r>
            <a:r>
              <a:rPr lang="en-US" dirty="0" err="1"/>
              <a:t>NO</a:t>
            </a:r>
            <a:r>
              <a:rPr lang="en-US" baseline="-25000" dirty="0" err="1"/>
              <a:t>x</a:t>
            </a:r>
            <a:r>
              <a:rPr lang="en-US" dirty="0"/>
              <a:t> (NO + NO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eaLnBrk="1" hangingPunct="1">
              <a:defRPr/>
            </a:pPr>
            <a:r>
              <a:rPr lang="en-US" dirty="0"/>
              <a:t>for wavelengths less than 424 nm:</a:t>
            </a:r>
          </a:p>
          <a:p>
            <a:pPr algn="ctr" eaLnBrk="1" hangingPunct="1">
              <a:defRPr/>
            </a:pPr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 + </a:t>
            </a:r>
            <a:r>
              <a:rPr lang="en-US" i="1" dirty="0" err="1"/>
              <a:t>hv</a:t>
            </a:r>
            <a:r>
              <a:rPr lang="en-US" dirty="0"/>
              <a:t> </a:t>
            </a:r>
            <a:r>
              <a:rPr lang="en-US" dirty="0">
                <a:sym typeface="Times New Roman Special G2" pitchFamily="18" charset="2"/>
              </a:rPr>
              <a:t> NO + O</a:t>
            </a:r>
          </a:p>
          <a:p>
            <a:pPr eaLnBrk="1" hangingPunct="1">
              <a:defRPr/>
            </a:pPr>
            <a:r>
              <a:rPr lang="en-US" dirty="0">
                <a:sym typeface="Times New Roman Special G2" pitchFamily="18" charset="2"/>
              </a:rPr>
              <a:t>but NO will react with O</a:t>
            </a:r>
            <a:r>
              <a:rPr lang="en-US" baseline="-25000" dirty="0">
                <a:sym typeface="Times New Roman Special G2" pitchFamily="18" charset="2"/>
              </a:rPr>
              <a:t>3</a:t>
            </a:r>
            <a:endParaRPr lang="en-US" dirty="0">
              <a:sym typeface="Times New Roman Special G2" pitchFamily="18" charset="2"/>
            </a:endParaRPr>
          </a:p>
          <a:p>
            <a:pPr algn="ctr" eaLnBrk="1" hangingPunct="1">
              <a:defRPr/>
            </a:pPr>
            <a:r>
              <a:rPr lang="en-US" dirty="0">
                <a:sym typeface="Times New Roman Special G2" pitchFamily="18" charset="2"/>
              </a:rPr>
              <a:t>NO + O</a:t>
            </a:r>
            <a:r>
              <a:rPr lang="en-US" baseline="-25000" dirty="0">
                <a:sym typeface="Times New Roman Special G2" pitchFamily="18" charset="2"/>
              </a:rPr>
              <a:t>3</a:t>
            </a:r>
            <a:r>
              <a:rPr lang="en-US" dirty="0">
                <a:sym typeface="Times New Roman Special G2" pitchFamily="18" charset="2"/>
              </a:rPr>
              <a:t>  NO</a:t>
            </a:r>
            <a:r>
              <a:rPr lang="en-US" baseline="-25000" dirty="0">
                <a:sym typeface="Times New Roman Special G2" pitchFamily="18" charset="2"/>
              </a:rPr>
              <a:t>2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presence of </a:t>
            </a:r>
            <a:r>
              <a:rPr lang="en-US" dirty="0" err="1"/>
              <a:t>peroxy</a:t>
            </a:r>
            <a:r>
              <a:rPr lang="en-US" dirty="0"/>
              <a:t> radicals, from the oxidation of hydrocarbons, disturbs O</a:t>
            </a:r>
            <a:r>
              <a:rPr lang="en-US" baseline="-25000" dirty="0"/>
              <a:t>3</a:t>
            </a:r>
            <a:r>
              <a:rPr lang="en-US" dirty="0"/>
              <a:t>-NO-NO</a:t>
            </a:r>
            <a:r>
              <a:rPr lang="en-US" baseline="-25000" dirty="0"/>
              <a:t>2</a:t>
            </a:r>
            <a:r>
              <a:rPr lang="en-US" dirty="0"/>
              <a:t> cycle</a:t>
            </a:r>
          </a:p>
          <a:p>
            <a:pPr algn="ctr" eaLnBrk="1" hangingPunct="1">
              <a:defRPr/>
            </a:pPr>
            <a:r>
              <a:rPr lang="en-US" sz="1000" dirty="0"/>
              <a:t>NO + HO</a:t>
            </a:r>
            <a:r>
              <a:rPr lang="en-US" sz="1000" baseline="-25000" dirty="0"/>
              <a:t>2</a:t>
            </a:r>
            <a:r>
              <a:rPr lang="en-US" sz="1000" dirty="0"/>
              <a:t>· </a:t>
            </a:r>
            <a:r>
              <a:rPr lang="en-US" sz="1000" dirty="0">
                <a:sym typeface="Times New Roman Special G2" pitchFamily="18" charset="2"/>
              </a:rPr>
              <a:t> NO</a:t>
            </a:r>
            <a:r>
              <a:rPr lang="en-US" sz="1000" baseline="-25000" dirty="0">
                <a:sym typeface="Times New Roman Special G2" pitchFamily="18" charset="2"/>
              </a:rPr>
              <a:t>2</a:t>
            </a:r>
            <a:r>
              <a:rPr lang="en-US" sz="1000" dirty="0">
                <a:sym typeface="Times New Roman Special G2" pitchFamily="18" charset="2"/>
              </a:rPr>
              <a:t> + OH·</a:t>
            </a:r>
          </a:p>
          <a:p>
            <a:pPr algn="ctr" eaLnBrk="1" hangingPunct="1">
              <a:defRPr/>
            </a:pPr>
            <a:r>
              <a:rPr lang="en-US" sz="1000" dirty="0"/>
              <a:t>NO + RO</a:t>
            </a:r>
            <a:r>
              <a:rPr lang="en-US" sz="1000" baseline="-25000" dirty="0"/>
              <a:t>2</a:t>
            </a:r>
            <a:r>
              <a:rPr lang="en-US" sz="1000" dirty="0"/>
              <a:t>· </a:t>
            </a:r>
            <a:r>
              <a:rPr lang="en-US" sz="1000" dirty="0">
                <a:sym typeface="Times New Roman Special G2" pitchFamily="18" charset="2"/>
              </a:rPr>
              <a:t> NO</a:t>
            </a:r>
            <a:r>
              <a:rPr lang="en-US" sz="1000" baseline="-25000" dirty="0">
                <a:sym typeface="Times New Roman Special G2" pitchFamily="18" charset="2"/>
              </a:rPr>
              <a:t>2</a:t>
            </a:r>
            <a:r>
              <a:rPr lang="en-US" sz="1000" dirty="0">
                <a:sym typeface="Times New Roman Special G2" pitchFamily="18" charset="2"/>
              </a:rPr>
              <a:t> + RO·</a:t>
            </a:r>
            <a:endParaRPr lang="en-US" sz="1000" dirty="0"/>
          </a:p>
          <a:p>
            <a:pPr lvl="1" eaLnBrk="1" hangingPunct="1">
              <a:defRPr/>
            </a:pPr>
            <a:r>
              <a:rPr lang="en-US" dirty="0"/>
              <a:t>leads to net production of ozone</a:t>
            </a:r>
          </a:p>
          <a:p>
            <a:pPr lvl="1" eaLnBrk="1" hangingPunct="1">
              <a:defRPr/>
            </a:pPr>
            <a:r>
              <a:rPr lang="en-US" dirty="0"/>
              <a:t>The ozone molecule has four resonance structure which imparts or confer a slight polarity to the ozone molecule (0.53D).</a:t>
            </a:r>
          </a:p>
          <a:p>
            <a:pPr lvl="1" eaLnBrk="1" hangingPunct="1">
              <a:defRPr/>
            </a:pPr>
            <a:r>
              <a:rPr lang="en-US" dirty="0"/>
              <a:t>The bond length 1.272A is intermediate b/w double bond 1.21A and single bond (H-O) 1.47A {angstroms (A)}.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Protective shield in the stratosphere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Strong oxidant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Secondary pollutant in the troposphere</a:t>
            </a:r>
          </a:p>
          <a:p>
            <a:pPr eaLnBrk="1" hangingPunct="1">
              <a:defRPr/>
            </a:pPr>
            <a:endParaRPr lang="en-US" dirty="0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3rd most abundant GHG with RF +0.3 W.m-2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Damage crops and property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EAEAE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Cause respiratory diseases and premature mortality</a:t>
            </a:r>
          </a:p>
          <a:p>
            <a:pPr lvl="1" eaLnBrk="1" hangingPunct="1">
              <a:defRPr/>
            </a:pPr>
            <a:endParaRPr lang="en-US" dirty="0"/>
          </a:p>
          <a:p>
            <a:pPr algn="ctr" eaLnBrk="1" hangingPunct="1">
              <a:spcBef>
                <a:spcPct val="40000"/>
              </a:spcBef>
              <a:defRPr/>
            </a:pPr>
            <a:endParaRPr lang="en-US" dirty="0"/>
          </a:p>
          <a:p>
            <a:pPr algn="ctr" eaLnBrk="1" hangingPunct="1">
              <a:spcBef>
                <a:spcPct val="40000"/>
              </a:spcBef>
              <a:defRPr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2AC-D384-4DA8-BDD0-F9EA2A808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35A1C-22DE-44C4-995F-EB1FD2112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CEC9B-7812-4269-B3FF-2A04D08E6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BEA9D-1105-4DE5-B4B4-F391CECC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662AE-9932-42E6-8B65-6206972B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7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FDF0-A387-4589-A71A-C91197A7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2E74D-22FD-44CC-880D-26D98D98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02DA2-FBBD-43F5-9227-E41E3868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5867F-2979-42DE-8CAB-EB483464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84194-F54A-4290-8ED6-05BCA34E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4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A4EF0F-2BC4-4773-B31F-74D9F04CD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A272F-6E34-4F12-BD37-8EE45684A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D8825-9E57-4955-8CCC-94FCD3B4D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1FFF6-1E48-4381-BED8-EC2507B1F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8BB49-A910-494A-B6BD-579420B7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6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1"/>
            <a:ext cx="12187767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en-US" sz="1800"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en-US" sz="1800"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en-US" sz="1800"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en-US" sz="1800"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en-US" sz="1800"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US" sz="1800"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US" sz="1800"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7899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736726"/>
            <a:ext cx="103632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7900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248400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51575"/>
            <a:ext cx="3860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54750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8961E3-C299-4839-BFE8-0DA8FF4BDCE7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04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F74C3-CDD4-4873-911C-6406BD80DC42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7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075EC-EBCC-4867-A242-5A1D656518EE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43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46CC1-D908-4A5E-81DD-8DAFB9B0B545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1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9237C-3CFE-4760-A315-9436DC9B8791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076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BDBBE-A7D1-471F-A7E9-A2FD7216051D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18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FCCFA-AC44-4C1C-AE48-9AD01481305C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38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8E4AA-2649-4EB2-B715-8BB7678F2A3F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40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1426-3A28-4853-988C-9E76FDD1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24783-01F1-4619-B5FB-492DF1CB0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CB65D-4BEA-45F9-BCB2-AA85B7FC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E8242-C144-4142-811A-215935E5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B01F6-DC3B-44B9-9DB6-B91958A1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99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E1F79-88E0-48F8-B598-F439FEBB871F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846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6DAAD-91FF-4F85-92AB-1411ABCFD3AE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835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4C2A8A-EEF8-47C3-B279-CC91FA35BEF4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246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A8003-3222-4840-A6BE-38A3979C1503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7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9DFF9-B090-4743-9438-321D8AC45E2B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72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E4F13-F67D-4199-8B01-0A437AEA09BE}" type="slidenum">
              <a:rPr lang="de-D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0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05C1-4759-4B79-85B2-45DFFB2D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77657-9CDE-4DF6-9CEE-BD3922E2B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CAB88-B039-4335-8D25-C393D2C6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2218D-099E-4051-950C-C3339ACD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18B3D-1CB0-4A51-AE8C-BA4EE6E2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65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F36D-1260-4789-806D-87990474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196A-F02A-4B0B-BE88-F2CB1C6EE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8F833-B24E-4D31-9006-D85F93AED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48937-8D67-46C4-8EEF-58454C67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2C910-4CA8-49C0-B9E2-4877E5F0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9329B-735D-48CD-AD2E-2461D9AC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5C34-78E2-408B-BB99-E4FC5D8F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FCED1-E656-412C-B1FF-A31D1724A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6F997-B6A0-4DEA-AE6F-93BF715A5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A5A46-CEE5-4903-9774-7D240D7C3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2A3BC-F823-4FC6-9CA7-BD4B7771E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6A7B29-D113-4C81-A665-CC2F4E10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CDBA60-37F3-40DB-8B8A-17D6DA6F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4C43F-4367-4DF4-A5BA-258B6FA4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25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CC5A-11AC-46F5-9699-00828118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89F0C3-0413-4EA4-83A8-3F56E295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3F402-CB02-43D9-8DBD-4A19C973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AC618-B4A8-47EC-9AD2-8469699C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399BB-41D0-4537-8B61-7544310FB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CCD89-16DA-4026-8B06-150C1A76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E6FBA-D95C-41C5-9520-C43B5D56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6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AD5-746B-40E4-B8FB-F2F215B56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2D-37F0-423C-B134-4946F95FD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59EDA-CF35-45FD-BF1D-D4BD198C1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D17A3-BB4F-4A1B-8D76-938979F9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C140A-499F-46B7-87C7-C432994C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41E3B-6F4A-4783-9B6F-FE93149A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112A-8DCA-4B2B-AA31-3EE66ED7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4E874-82E1-45CB-9B51-ECA1C78F7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D33BD-BEAB-4ECD-A040-0647E254D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40B98-9FA2-4537-BCCE-4788611A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9CDC6-7FBB-4B19-A7D7-48DFD2AF4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F9EF4-9A1D-49E6-93CA-E1AD7DD8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07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73B52-3662-423F-9EEB-4A44A6AB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13049-56D6-4C1E-9B7B-BD0E7EE75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858F0-5459-4152-A85D-6CA0F809D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A796C-E1CD-410B-B6FB-BF3D94CB0D1D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618E6-F74B-4751-85C7-6FBD61CFC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9AD77-8706-4B6D-9846-57149D002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71EB5-B58C-4900-A30B-7363FB50E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1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5157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  <a:effectLst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3C069AED-3057-48D7-94D9-A162CC17F75A}" type="slidenum">
              <a:rPr lang="de-DE">
                <a:solidFill>
                  <a:srgbClr val="FFFFFF"/>
                </a:solidFill>
                <a:effectLst/>
              </a:rPr>
              <a:pPr>
                <a:defRPr/>
              </a:pPr>
              <a:t>‹#›</a:t>
            </a:fld>
            <a:endParaRPr lang="de-DE">
              <a:solidFill>
                <a:srgbClr val="FFFFFF"/>
              </a:solidFill>
              <a:effectLst/>
            </a:endParaRPr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1" y="1"/>
            <a:ext cx="12187767" cy="6850063"/>
            <a:chOff x="0" y="0"/>
            <a:chExt cx="5758" cy="4315"/>
          </a:xfrm>
        </p:grpSpPr>
        <p:grpSp>
          <p:nvGrpSpPr>
            <p:cNvPr id="12296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6870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en-US" sz="1800"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871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en-US" sz="1800"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872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en-US" sz="1800"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873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en-US" sz="1800"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874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en-US" sz="1800"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36875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US" sz="1800"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36876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US" sz="1800"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877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687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>
              <a:solidFill>
                <a:srgbClr val="FFFFFF"/>
              </a:solidFill>
              <a:effectLst/>
            </a:endParaRPr>
          </a:p>
        </p:txBody>
      </p:sp>
      <p:sp>
        <p:nvSpPr>
          <p:cNvPr id="3687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212856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288A76-664B-2C41-A00D-9C134B12052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09600" y="274640"/>
            <a:ext cx="10972800" cy="5936974"/>
          </a:xfrm>
        </p:spPr>
        <p:txBody>
          <a:bodyPr/>
          <a:lstStyle/>
          <a:p>
            <a:r>
              <a:rPr lang="en-US" dirty="0"/>
              <a:t>Data Cleaning: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FCA8F-AE56-0A4B-903A-57ACD19F8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97" y="937751"/>
            <a:ext cx="9117554" cy="3560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713BA-8582-394B-9AF9-DB59F56707BF}"/>
              </a:ext>
            </a:extLst>
          </p:cNvPr>
          <p:cNvSpPr txBox="1"/>
          <p:nvPr/>
        </p:nvSpPr>
        <p:spPr>
          <a:xfrm>
            <a:off x="1030014" y="4803228"/>
            <a:ext cx="951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a dictionary with County Names and County Codes to map to new column in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r>
              <a:rPr lang="en-US" dirty="0"/>
              <a:t>And trimmed off non-essential columns.</a:t>
            </a:r>
          </a:p>
        </p:txBody>
      </p:sp>
    </p:spTree>
    <p:extLst>
      <p:ext uri="{BB962C8B-B14F-4D97-AF65-F5344CB8AC3E}">
        <p14:creationId xmlns:p14="http://schemas.microsoft.com/office/powerpoint/2010/main" val="19746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54" name="Rectangle 18"/>
          <p:cNvSpPr>
            <a:spLocks noChangeArrowheads="1"/>
          </p:cNvSpPr>
          <p:nvPr/>
        </p:nvSpPr>
        <p:spPr bwMode="auto">
          <a:xfrm>
            <a:off x="7362825" y="6213476"/>
            <a:ext cx="184720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1435" tIns="45718" rIns="91435" bIns="4571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4755" name="Rectangle 19"/>
          <p:cNvSpPr>
            <a:spLocks noChangeArrowheads="1"/>
          </p:cNvSpPr>
          <p:nvPr/>
        </p:nvSpPr>
        <p:spPr bwMode="auto">
          <a:xfrm>
            <a:off x="8140700" y="6746876"/>
            <a:ext cx="18472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1435" tIns="45718" rIns="91435" bIns="4571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93868-2FD0-43C7-B376-96CEC8F0EE92}"/>
              </a:ext>
            </a:extLst>
          </p:cNvPr>
          <p:cNvGrpSpPr/>
          <p:nvPr/>
        </p:nvGrpSpPr>
        <p:grpSpPr>
          <a:xfrm>
            <a:off x="7776217" y="2891908"/>
            <a:ext cx="3279775" cy="3686621"/>
            <a:chOff x="2525986" y="1306067"/>
            <a:chExt cx="3279775" cy="3686621"/>
          </a:xfrm>
        </p:grpSpPr>
        <p:grpSp>
          <p:nvGrpSpPr>
            <p:cNvPr id="5" name="Group 102"/>
            <p:cNvGrpSpPr>
              <a:grpSpLocks/>
            </p:cNvGrpSpPr>
            <p:nvPr/>
          </p:nvGrpSpPr>
          <p:grpSpPr bwMode="auto">
            <a:xfrm>
              <a:off x="2525986" y="1306067"/>
              <a:ext cx="3279775" cy="2003425"/>
              <a:chOff x="3243" y="1896"/>
              <a:chExt cx="2066" cy="1172"/>
            </a:xfrm>
          </p:grpSpPr>
          <p:sp>
            <p:nvSpPr>
              <p:cNvPr id="244807" name="Text Box 71"/>
              <p:cNvSpPr txBox="1">
                <a:spLocks noChangeArrowheads="1"/>
              </p:cNvSpPr>
              <p:nvPr/>
            </p:nvSpPr>
            <p:spPr bwMode="auto">
              <a:xfrm>
                <a:off x="3334" y="2478"/>
                <a:ext cx="615" cy="3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sz="2800">
                    <a:solidFill>
                      <a:srgbClr val="EAEAE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NO</a:t>
                </a:r>
              </a:p>
            </p:txBody>
          </p:sp>
          <p:sp>
            <p:nvSpPr>
              <p:cNvPr id="244808" name="Text Box 72"/>
              <p:cNvSpPr txBox="1">
                <a:spLocks noChangeArrowheads="1"/>
              </p:cNvSpPr>
              <p:nvPr/>
            </p:nvSpPr>
            <p:spPr bwMode="auto">
              <a:xfrm>
                <a:off x="4694" y="2432"/>
                <a:ext cx="615" cy="3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sz="2800">
                    <a:solidFill>
                      <a:srgbClr val="EAEAE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NO</a:t>
                </a:r>
                <a:r>
                  <a:rPr lang="en-US" sz="2800" baseline="-25000">
                    <a:solidFill>
                      <a:srgbClr val="EAEAE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16403" name="Freeform 81"/>
              <p:cNvSpPr>
                <a:spLocks/>
              </p:cNvSpPr>
              <p:nvPr/>
            </p:nvSpPr>
            <p:spPr bwMode="auto">
              <a:xfrm rot="-200517">
                <a:off x="3467" y="2160"/>
                <a:ext cx="1224" cy="364"/>
              </a:xfrm>
              <a:custGeom>
                <a:avLst/>
                <a:gdLst>
                  <a:gd name="T0" fmla="*/ 1270 w 1270"/>
                  <a:gd name="T1" fmla="*/ 417 h 417"/>
                  <a:gd name="T2" fmla="*/ 726 w 1270"/>
                  <a:gd name="T3" fmla="*/ 8 h 417"/>
                  <a:gd name="T4" fmla="*/ 0 w 1270"/>
                  <a:gd name="T5" fmla="*/ 371 h 417"/>
                  <a:gd name="T6" fmla="*/ 0 60000 65536"/>
                  <a:gd name="T7" fmla="*/ 0 60000 65536"/>
                  <a:gd name="T8" fmla="*/ 0 60000 65536"/>
                  <a:gd name="T9" fmla="*/ 0 w 1270"/>
                  <a:gd name="T10" fmla="*/ 0 h 417"/>
                  <a:gd name="T11" fmla="*/ 1270 w 1270"/>
                  <a:gd name="T12" fmla="*/ 417 h 4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70" h="417">
                    <a:moveTo>
                      <a:pt x="1270" y="417"/>
                    </a:moveTo>
                    <a:cubicBezTo>
                      <a:pt x="1104" y="216"/>
                      <a:pt x="938" y="16"/>
                      <a:pt x="726" y="8"/>
                    </a:cubicBezTo>
                    <a:cubicBezTo>
                      <a:pt x="514" y="0"/>
                      <a:pt x="121" y="311"/>
                      <a:pt x="0" y="371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6404" name="Freeform 82"/>
              <p:cNvSpPr>
                <a:spLocks/>
              </p:cNvSpPr>
              <p:nvPr/>
            </p:nvSpPr>
            <p:spPr bwMode="auto">
              <a:xfrm rot="10416570">
                <a:off x="3696" y="2795"/>
                <a:ext cx="1088" cy="273"/>
              </a:xfrm>
              <a:custGeom>
                <a:avLst/>
                <a:gdLst>
                  <a:gd name="T0" fmla="*/ 1270 w 1270"/>
                  <a:gd name="T1" fmla="*/ 417 h 417"/>
                  <a:gd name="T2" fmla="*/ 726 w 1270"/>
                  <a:gd name="T3" fmla="*/ 8 h 417"/>
                  <a:gd name="T4" fmla="*/ 0 w 1270"/>
                  <a:gd name="T5" fmla="*/ 371 h 417"/>
                  <a:gd name="T6" fmla="*/ 0 60000 65536"/>
                  <a:gd name="T7" fmla="*/ 0 60000 65536"/>
                  <a:gd name="T8" fmla="*/ 0 60000 65536"/>
                  <a:gd name="T9" fmla="*/ 0 w 1270"/>
                  <a:gd name="T10" fmla="*/ 0 h 417"/>
                  <a:gd name="T11" fmla="*/ 1270 w 1270"/>
                  <a:gd name="T12" fmla="*/ 417 h 4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70" h="417">
                    <a:moveTo>
                      <a:pt x="1270" y="417"/>
                    </a:moveTo>
                    <a:cubicBezTo>
                      <a:pt x="1104" y="216"/>
                      <a:pt x="938" y="16"/>
                      <a:pt x="726" y="8"/>
                    </a:cubicBezTo>
                    <a:cubicBezTo>
                      <a:pt x="514" y="0"/>
                      <a:pt x="121" y="311"/>
                      <a:pt x="0" y="371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44819" name="Text Box 83"/>
              <p:cNvSpPr txBox="1">
                <a:spLocks noChangeArrowheads="1"/>
              </p:cNvSpPr>
              <p:nvPr/>
            </p:nvSpPr>
            <p:spPr bwMode="auto">
              <a:xfrm>
                <a:off x="4513" y="2024"/>
                <a:ext cx="363" cy="3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sz="2800">
                    <a:solidFill>
                      <a:srgbClr val="EAEAE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h</a:t>
                </a:r>
                <a:r>
                  <a:rPr lang="en-US" sz="2800">
                    <a:solidFill>
                      <a:srgbClr val="EAEAE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ymbol" pitchFamily="18" charset="2"/>
                  </a:rPr>
                  <a:t>n </a:t>
                </a:r>
              </a:p>
            </p:txBody>
          </p:sp>
          <p:sp>
            <p:nvSpPr>
              <p:cNvPr id="16406" name="Freeform 85"/>
              <p:cNvSpPr>
                <a:spLocks/>
              </p:cNvSpPr>
              <p:nvPr/>
            </p:nvSpPr>
            <p:spPr bwMode="auto">
              <a:xfrm>
                <a:off x="3651" y="2024"/>
                <a:ext cx="1044" cy="431"/>
              </a:xfrm>
              <a:custGeom>
                <a:avLst/>
                <a:gdLst>
                  <a:gd name="T0" fmla="*/ 1044 w 1044"/>
                  <a:gd name="T1" fmla="*/ 431 h 431"/>
                  <a:gd name="T2" fmla="*/ 590 w 1044"/>
                  <a:gd name="T3" fmla="*/ 68 h 431"/>
                  <a:gd name="T4" fmla="*/ 0 w 1044"/>
                  <a:gd name="T5" fmla="*/ 23 h 431"/>
                  <a:gd name="T6" fmla="*/ 0 60000 65536"/>
                  <a:gd name="T7" fmla="*/ 0 60000 65536"/>
                  <a:gd name="T8" fmla="*/ 0 60000 65536"/>
                  <a:gd name="T9" fmla="*/ 0 w 1044"/>
                  <a:gd name="T10" fmla="*/ 0 h 431"/>
                  <a:gd name="T11" fmla="*/ 1044 w 1044"/>
                  <a:gd name="T12" fmla="*/ 431 h 4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4" h="431">
                    <a:moveTo>
                      <a:pt x="1044" y="431"/>
                    </a:moveTo>
                    <a:cubicBezTo>
                      <a:pt x="904" y="283"/>
                      <a:pt x="764" y="136"/>
                      <a:pt x="590" y="68"/>
                    </a:cubicBezTo>
                    <a:cubicBezTo>
                      <a:pt x="416" y="0"/>
                      <a:pt x="98" y="30"/>
                      <a:pt x="0" y="23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44835" name="Text Box 99"/>
              <p:cNvSpPr txBox="1">
                <a:spLocks noChangeArrowheads="1"/>
              </p:cNvSpPr>
              <p:nvPr/>
            </p:nvSpPr>
            <p:spPr bwMode="auto">
              <a:xfrm>
                <a:off x="3243" y="1896"/>
                <a:ext cx="399" cy="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sz="32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O</a:t>
                </a:r>
                <a:r>
                  <a:rPr lang="en-US" sz="3200" baseline="-2500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244836" name="Text Box 100"/>
              <p:cNvSpPr txBox="1">
                <a:spLocks noChangeArrowheads="1"/>
              </p:cNvSpPr>
              <p:nvPr/>
            </p:nvSpPr>
            <p:spPr bwMode="auto">
              <a:xfrm>
                <a:off x="4059" y="2659"/>
                <a:ext cx="399" cy="3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sz="2800">
                    <a:solidFill>
                      <a:srgbClr val="EAEAE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O</a:t>
                </a:r>
                <a:r>
                  <a:rPr lang="en-US" sz="2800" baseline="-25000">
                    <a:solidFill>
                      <a:srgbClr val="EAEAE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3</a:t>
                </a:r>
              </a:p>
            </p:txBody>
          </p:sp>
        </p:grpSp>
        <p:grpSp>
          <p:nvGrpSpPr>
            <p:cNvPr id="6" name="Group 105"/>
            <p:cNvGrpSpPr>
              <a:grpSpLocks/>
            </p:cNvGrpSpPr>
            <p:nvPr/>
          </p:nvGrpSpPr>
          <p:grpSpPr bwMode="auto">
            <a:xfrm>
              <a:off x="3000376" y="2997200"/>
              <a:ext cx="1941513" cy="1995488"/>
              <a:chOff x="3560" y="2795"/>
              <a:chExt cx="1316" cy="1222"/>
            </a:xfrm>
          </p:grpSpPr>
          <p:sp>
            <p:nvSpPr>
              <p:cNvPr id="16398" name="Freeform 101"/>
              <p:cNvSpPr>
                <a:spLocks/>
              </p:cNvSpPr>
              <p:nvPr/>
            </p:nvSpPr>
            <p:spPr bwMode="auto">
              <a:xfrm rot="10800000">
                <a:off x="3560" y="2795"/>
                <a:ext cx="1316" cy="454"/>
              </a:xfrm>
              <a:custGeom>
                <a:avLst/>
                <a:gdLst>
                  <a:gd name="T0" fmla="*/ 1270 w 1270"/>
                  <a:gd name="T1" fmla="*/ 417 h 417"/>
                  <a:gd name="T2" fmla="*/ 726 w 1270"/>
                  <a:gd name="T3" fmla="*/ 8 h 417"/>
                  <a:gd name="T4" fmla="*/ 0 w 1270"/>
                  <a:gd name="T5" fmla="*/ 371 h 417"/>
                  <a:gd name="T6" fmla="*/ 0 60000 65536"/>
                  <a:gd name="T7" fmla="*/ 0 60000 65536"/>
                  <a:gd name="T8" fmla="*/ 0 60000 65536"/>
                  <a:gd name="T9" fmla="*/ 0 w 1270"/>
                  <a:gd name="T10" fmla="*/ 0 h 417"/>
                  <a:gd name="T11" fmla="*/ 1270 w 1270"/>
                  <a:gd name="T12" fmla="*/ 417 h 4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70" h="417">
                    <a:moveTo>
                      <a:pt x="1270" y="417"/>
                    </a:moveTo>
                    <a:cubicBezTo>
                      <a:pt x="1104" y="216"/>
                      <a:pt x="938" y="16"/>
                      <a:pt x="726" y="8"/>
                    </a:cubicBezTo>
                    <a:cubicBezTo>
                      <a:pt x="514" y="0"/>
                      <a:pt x="121" y="311"/>
                      <a:pt x="0" y="371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6399" name="Freeform 103"/>
              <p:cNvSpPr>
                <a:spLocks/>
              </p:cNvSpPr>
              <p:nvPr/>
            </p:nvSpPr>
            <p:spPr bwMode="auto">
              <a:xfrm>
                <a:off x="4350" y="2922"/>
                <a:ext cx="408" cy="544"/>
              </a:xfrm>
              <a:custGeom>
                <a:avLst/>
                <a:gdLst>
                  <a:gd name="T0" fmla="*/ 0 w 272"/>
                  <a:gd name="T1" fmla="*/ 590 h 590"/>
                  <a:gd name="T2" fmla="*/ 46 w 272"/>
                  <a:gd name="T3" fmla="*/ 318 h 590"/>
                  <a:gd name="T4" fmla="*/ 272 w 272"/>
                  <a:gd name="T5" fmla="*/ 0 h 590"/>
                  <a:gd name="T6" fmla="*/ 0 60000 65536"/>
                  <a:gd name="T7" fmla="*/ 0 60000 65536"/>
                  <a:gd name="T8" fmla="*/ 0 60000 65536"/>
                  <a:gd name="T9" fmla="*/ 0 w 272"/>
                  <a:gd name="T10" fmla="*/ 0 h 590"/>
                  <a:gd name="T11" fmla="*/ 272 w 272"/>
                  <a:gd name="T12" fmla="*/ 590 h 59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2" h="590">
                    <a:moveTo>
                      <a:pt x="0" y="590"/>
                    </a:moveTo>
                    <a:cubicBezTo>
                      <a:pt x="0" y="503"/>
                      <a:pt x="1" y="416"/>
                      <a:pt x="46" y="318"/>
                    </a:cubicBezTo>
                    <a:cubicBezTo>
                      <a:pt x="91" y="220"/>
                      <a:pt x="234" y="53"/>
                      <a:pt x="272" y="0"/>
                    </a:cubicBezTo>
                  </a:path>
                </a:pathLst>
              </a:custGeom>
              <a:noFill/>
              <a:ln w="22225">
                <a:solidFill>
                  <a:srgbClr val="FF0000"/>
                </a:solidFill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44840" name="Text Box 104"/>
              <p:cNvSpPr txBox="1">
                <a:spLocks noChangeArrowheads="1"/>
              </p:cNvSpPr>
              <p:nvPr/>
            </p:nvSpPr>
            <p:spPr bwMode="auto">
              <a:xfrm>
                <a:off x="3925" y="3438"/>
                <a:ext cx="555" cy="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>
                    <a:solidFill>
                      <a:srgbClr val="EAEAE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RO</a:t>
                </a:r>
                <a:r>
                  <a:rPr lang="en-US" sz="2800" baseline="-25000">
                    <a:solidFill>
                      <a:srgbClr val="EAEAE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2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>
                    <a:solidFill>
                      <a:srgbClr val="EAEAE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HO</a:t>
                </a:r>
                <a:r>
                  <a:rPr lang="en-US" sz="2800" baseline="-25000">
                    <a:solidFill>
                      <a:srgbClr val="EAEAE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2</a:t>
                </a:r>
              </a:p>
            </p:txBody>
          </p:sp>
        </p:grpSp>
      </p:grpSp>
      <p:grpSp>
        <p:nvGrpSpPr>
          <p:cNvPr id="8" name="Group 121"/>
          <p:cNvGrpSpPr>
            <a:grpSpLocks/>
          </p:cNvGrpSpPr>
          <p:nvPr/>
        </p:nvGrpSpPr>
        <p:grpSpPr bwMode="auto">
          <a:xfrm>
            <a:off x="2938761" y="1990171"/>
            <a:ext cx="4037012" cy="588962"/>
            <a:chOff x="-144" y="1447"/>
            <a:chExt cx="3616" cy="440"/>
          </a:xfrm>
        </p:grpSpPr>
        <p:sp>
          <p:nvSpPr>
            <p:cNvPr id="244858" name="AutoShape 122"/>
            <p:cNvSpPr>
              <a:spLocks/>
            </p:cNvSpPr>
            <p:nvPr/>
          </p:nvSpPr>
          <p:spPr bwMode="auto">
            <a:xfrm>
              <a:off x="-144" y="1447"/>
              <a:ext cx="3616" cy="440"/>
            </a:xfrm>
            <a:prstGeom prst="roundRect">
              <a:avLst>
                <a:gd name="adj" fmla="val 9088"/>
              </a:avLst>
            </a:prstGeom>
            <a:gradFill rotWithShape="0">
              <a:gsLst>
                <a:gs pos="0">
                  <a:srgbClr val="E74140"/>
                </a:gs>
                <a:gs pos="100000">
                  <a:srgbClr val="920000"/>
                </a:gs>
              </a:gsLst>
              <a:lin ang="5400000" scaled="1"/>
            </a:gradFill>
            <a:ln w="50800">
              <a:solidFill>
                <a:schemeClr val="tx1"/>
              </a:solidFill>
              <a:round/>
              <a:headEnd/>
              <a:tailEnd/>
            </a:ln>
            <a:effectLst>
              <a:outerShdw dist="25399" dir="5400000" algn="ctr" rotWithShape="0">
                <a:schemeClr val="bg2">
                  <a:alpha val="59999"/>
                </a:schemeClr>
              </a:outerShdw>
            </a:effec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6395" name="Rectangle 123"/>
            <p:cNvSpPr>
              <a:spLocks/>
            </p:cNvSpPr>
            <p:nvPr/>
          </p:nvSpPr>
          <p:spPr bwMode="auto">
            <a:xfrm>
              <a:off x="449" y="1503"/>
              <a:ext cx="2760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64293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 b="1" dirty="0">
                  <a:solidFill>
                    <a:srgbClr val="FFFFFF"/>
                  </a:solidFill>
                  <a:latin typeface="Times New Roman" pitchFamily="18" charset="0"/>
                  <a:sym typeface="Gill Sans" pitchFamily="1" charset="0"/>
                </a:rPr>
                <a:t>O + O</a:t>
              </a:r>
              <a:r>
                <a:rPr lang="en-US" sz="2500" b="1" baseline="-6000" dirty="0">
                  <a:solidFill>
                    <a:srgbClr val="FFFFFF"/>
                  </a:solidFill>
                  <a:latin typeface="Times New Roman" pitchFamily="18" charset="0"/>
                  <a:sym typeface="Gill Sans" pitchFamily="1" charset="0"/>
                </a:rPr>
                <a:t>2</a:t>
              </a:r>
              <a:r>
                <a:rPr lang="en-US" sz="2500" b="1" dirty="0">
                  <a:solidFill>
                    <a:srgbClr val="FFFFFF"/>
                  </a:solidFill>
                  <a:latin typeface="Times New Roman" pitchFamily="18" charset="0"/>
                  <a:sym typeface="Gill Sans" pitchFamily="1" charset="0"/>
                </a:rPr>
                <a:t> + M → O</a:t>
              </a:r>
              <a:r>
                <a:rPr lang="en-US" sz="2500" b="1" baseline="-6000" dirty="0">
                  <a:solidFill>
                    <a:srgbClr val="FFFFFF"/>
                  </a:solidFill>
                  <a:latin typeface="Times New Roman" pitchFamily="18" charset="0"/>
                  <a:sym typeface="Gill Sans" pitchFamily="1" charset="0"/>
                </a:rPr>
                <a:t>3</a:t>
              </a:r>
              <a:r>
                <a:rPr lang="en-US" sz="2500" b="1" dirty="0">
                  <a:solidFill>
                    <a:srgbClr val="FFFFFF"/>
                  </a:solidFill>
                  <a:latin typeface="Times New Roman" pitchFamily="18" charset="0"/>
                  <a:sym typeface="Gill Sans" pitchFamily="1" charset="0"/>
                </a:rPr>
                <a:t> + M</a:t>
              </a:r>
            </a:p>
          </p:txBody>
        </p:sp>
      </p:grpSp>
      <p:sp>
        <p:nvSpPr>
          <p:cNvPr id="43" name="Text Box 120">
            <a:extLst>
              <a:ext uri="{FF2B5EF4-FFF2-40B4-BE49-F238E27FC236}">
                <a16:creationId xmlns:a16="http://schemas.microsoft.com/office/drawing/2014/main" id="{2F899DBA-71EB-4B64-8096-64D3FA8D602E}"/>
              </a:ext>
            </a:extLst>
          </p:cNvPr>
          <p:cNvSpPr txBox="1">
            <a:spLocks/>
          </p:cNvSpPr>
          <p:nvPr/>
        </p:nvSpPr>
        <p:spPr bwMode="auto">
          <a:xfrm>
            <a:off x="-66862" y="3039179"/>
            <a:ext cx="5869018" cy="49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>
            <a:spAutoFit/>
          </a:bodyPr>
          <a:lstStyle>
            <a:lvl1pPr defTabSz="642938" eaLnBrk="0" hangingPunct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50000"/>
              </a:spcBef>
              <a:spcAft>
                <a:spcPct val="0"/>
              </a:spcAft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50000"/>
              </a:spcBef>
              <a:spcAft>
                <a:spcPct val="0"/>
              </a:spcAft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50000"/>
              </a:spcBef>
              <a:spcAft>
                <a:spcPct val="0"/>
              </a:spcAft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50000"/>
              </a:spcBef>
              <a:spcAft>
                <a:spcPct val="0"/>
              </a:spcAft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b="1" u="sng" dirty="0">
                <a:solidFill>
                  <a:srgbClr val="FFFFFF"/>
                </a:solidFill>
                <a:latin typeface="Times New Roman" pitchFamily="18" charset="0"/>
                <a:ea typeface="ヒラギノ角ゴ Pro W6" pitchFamily="1" charset="-128"/>
                <a:sym typeface="Lucida Grande" pitchFamily="1" charset="0"/>
              </a:rPr>
              <a:t>Bad Ozone in the Troposphere</a:t>
            </a:r>
          </a:p>
        </p:txBody>
      </p:sp>
      <p:sp>
        <p:nvSpPr>
          <p:cNvPr id="45" name="Text Box 120">
            <a:extLst>
              <a:ext uri="{FF2B5EF4-FFF2-40B4-BE49-F238E27FC236}">
                <a16:creationId xmlns:a16="http://schemas.microsoft.com/office/drawing/2014/main" id="{51DA5443-670B-48F0-9F52-D0208BC15452}"/>
              </a:ext>
            </a:extLst>
          </p:cNvPr>
          <p:cNvSpPr txBox="1">
            <a:spLocks/>
          </p:cNvSpPr>
          <p:nvPr/>
        </p:nvSpPr>
        <p:spPr bwMode="auto">
          <a:xfrm>
            <a:off x="65496" y="518414"/>
            <a:ext cx="5869019" cy="49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>
            <a:spAutoFit/>
          </a:bodyPr>
          <a:lstStyle>
            <a:lvl1pPr defTabSz="642938" eaLnBrk="0" hangingPunct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50000"/>
              </a:spcBef>
              <a:spcAft>
                <a:spcPct val="0"/>
              </a:spcAft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50000"/>
              </a:spcBef>
              <a:spcAft>
                <a:spcPct val="0"/>
              </a:spcAft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50000"/>
              </a:spcBef>
              <a:spcAft>
                <a:spcPct val="0"/>
              </a:spcAft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50000"/>
              </a:spcBef>
              <a:spcAft>
                <a:spcPct val="0"/>
              </a:spcAft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b="1" u="sng" dirty="0">
                <a:solidFill>
                  <a:srgbClr val="FFFFFF"/>
                </a:solidFill>
                <a:latin typeface="Times New Roman" pitchFamily="18" charset="0"/>
                <a:ea typeface="ヒラギノ角ゴ Pro W6" pitchFamily="1" charset="-128"/>
                <a:sym typeface="Lucida Grande" pitchFamily="1" charset="0"/>
              </a:rPr>
              <a:t>Good Ozone in the Stratosphere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B483A2-C5B4-4F3E-88A7-700DD2180113}"/>
              </a:ext>
            </a:extLst>
          </p:cNvPr>
          <p:cNvSpPr/>
          <p:nvPr/>
        </p:nvSpPr>
        <p:spPr>
          <a:xfrm>
            <a:off x="5246494" y="922960"/>
            <a:ext cx="6223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Protect from harmful UV radiations.</a:t>
            </a:r>
          </a:p>
        </p:txBody>
      </p:sp>
    </p:spTree>
    <p:extLst>
      <p:ext uri="{BB962C8B-B14F-4D97-AF65-F5344CB8AC3E}">
        <p14:creationId xmlns:p14="http://schemas.microsoft.com/office/powerpoint/2010/main" val="4709576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84EBB-ACA7-4252-899A-3B1E93BD4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FB1DC-73BD-4B95-87A8-81A9066D6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2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209360-FA63-4C42-997A-F0A10A80553A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US" dirty="0"/>
              <a:t>More Cleaning: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615B4-C8BA-B94F-9038-59BD50702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2" y="999451"/>
            <a:ext cx="9322676" cy="4182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9E490-0E99-4A44-ACFD-5B46B5DDF591}"/>
              </a:ext>
            </a:extLst>
          </p:cNvPr>
          <p:cNvSpPr txBox="1"/>
          <p:nvPr/>
        </p:nvSpPr>
        <p:spPr>
          <a:xfrm>
            <a:off x="693682" y="5402317"/>
            <a:ext cx="10583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-Created 2 Data Frames to look at data gathered by “24 hour sampling” duration and “1 hour Sampling duration.</a:t>
            </a:r>
          </a:p>
          <a:p>
            <a:r>
              <a:rPr lang="en-US" dirty="0"/>
              <a:t>-Mapped month value from date column to separate column to analyze trends over the course of the year</a:t>
            </a:r>
          </a:p>
        </p:txBody>
      </p:sp>
    </p:spTree>
    <p:extLst>
      <p:ext uri="{BB962C8B-B14F-4D97-AF65-F5344CB8AC3E}">
        <p14:creationId xmlns:p14="http://schemas.microsoft.com/office/powerpoint/2010/main" val="194227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814587-FDAF-0F45-878E-71FBD41A0C09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US" dirty="0" err="1"/>
              <a:t>Limpiando</a:t>
            </a:r>
            <a:r>
              <a:rPr lang="en-US" dirty="0"/>
              <a:t> Mas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91A7E-656F-5D45-A055-47DE47D4A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56442"/>
            <a:ext cx="6996629" cy="3578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E16415-1C6E-754C-9B55-3E96CB56C79D}"/>
              </a:ext>
            </a:extLst>
          </p:cNvPr>
          <p:cNvSpPr txBox="1"/>
          <p:nvPr/>
        </p:nvSpPr>
        <p:spPr>
          <a:xfrm>
            <a:off x="609600" y="4813738"/>
            <a:ext cx="10678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“Sample Measurement” Data was returned from API as data type “O” or “Object, it had to be converted to float format in order to be used in “</a:t>
            </a:r>
            <a:r>
              <a:rPr lang="en-US" dirty="0" err="1"/>
              <a:t>Groupby</a:t>
            </a:r>
            <a:r>
              <a:rPr lang="en-US" dirty="0"/>
              <a:t>” function.</a:t>
            </a:r>
          </a:p>
          <a:p>
            <a:r>
              <a:rPr lang="en-US" dirty="0"/>
              <a:t>	</a:t>
            </a:r>
            <a:r>
              <a:rPr lang="en-US" dirty="0" err="1"/>
              <a:t>df</a:t>
            </a:r>
            <a:r>
              <a:rPr lang="en-US" dirty="0"/>
              <a:t>[“column name”].</a:t>
            </a:r>
            <a:r>
              <a:rPr lang="en-US" dirty="0" err="1"/>
              <a:t>dtype</a:t>
            </a:r>
            <a:r>
              <a:rPr lang="en-US" dirty="0"/>
              <a:t>     &lt;= will return data type of column values</a:t>
            </a:r>
          </a:p>
          <a:p>
            <a:r>
              <a:rPr lang="en-US" dirty="0"/>
              <a:t>	</a:t>
            </a:r>
            <a:r>
              <a:rPr lang="en-US" dirty="0" err="1"/>
              <a:t>pd.to_numeric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[“column name”], errors=“coerce”)   &lt;= will convert “</a:t>
            </a:r>
            <a:r>
              <a:rPr lang="en-US" dirty="0" err="1"/>
              <a:t>obj</a:t>
            </a:r>
            <a:r>
              <a:rPr lang="en-US" dirty="0"/>
              <a:t>” to numeric/float type</a:t>
            </a:r>
          </a:p>
          <a:p>
            <a:r>
              <a:rPr lang="en-US" dirty="0"/>
              <a:t>Than was able to </a:t>
            </a:r>
            <a:r>
              <a:rPr lang="en-US" dirty="0" err="1"/>
              <a:t>groupby</a:t>
            </a:r>
            <a:r>
              <a:rPr lang="en-US" dirty="0"/>
              <a:t> (“County Name” And “Month) to get PM2.5 AVG per month of each year.</a:t>
            </a:r>
          </a:p>
        </p:txBody>
      </p:sp>
    </p:spTree>
    <p:extLst>
      <p:ext uri="{BB962C8B-B14F-4D97-AF65-F5344CB8AC3E}">
        <p14:creationId xmlns:p14="http://schemas.microsoft.com/office/powerpoint/2010/main" val="212766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F8D922-DF92-7C42-9C98-84FDB01FA80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185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139574-14F4-FF45-897C-236E2503DC3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"/>
            <a:ext cx="12192000" cy="6864223"/>
          </a:xfrm>
        </p:spPr>
      </p:pic>
    </p:spTree>
    <p:extLst>
      <p:ext uri="{BB962C8B-B14F-4D97-AF65-F5344CB8AC3E}">
        <p14:creationId xmlns:p14="http://schemas.microsoft.com/office/powerpoint/2010/main" val="288514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CDB71C-85EF-F54E-817E-B79C62118EC1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US" dirty="0"/>
              <a:t>More Cleaning…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F6EE8-F2D4-5B41-B38D-7BE65EEDF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91089"/>
            <a:ext cx="4573726" cy="3618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E17A5-09A9-EC4C-A63C-E9ABAC428B9A}"/>
              </a:ext>
            </a:extLst>
          </p:cNvPr>
          <p:cNvSpPr txBox="1"/>
          <p:nvPr/>
        </p:nvSpPr>
        <p:spPr>
          <a:xfrm>
            <a:off x="5696607" y="1692166"/>
            <a:ext cx="543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-Added California state FIPS code “06” to the front of the County code given from EPA API to make full FIPS code to graph with </a:t>
            </a:r>
            <a:r>
              <a:rPr lang="en-US" dirty="0" err="1"/>
              <a:t>plot.ly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911D9-0F5B-DB43-B70C-78D74331F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8220"/>
            <a:ext cx="4192257" cy="33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6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514A7F-C6BC-7549-87C8-F6E6ABEE30C4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6" y="394795"/>
            <a:ext cx="5715000" cy="42192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6AB97-143F-A744-AF05-FF9893F5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69" y="394795"/>
            <a:ext cx="5715000" cy="4219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D587D-2EEB-AC44-8C6A-000F3579C25E}"/>
              </a:ext>
            </a:extLst>
          </p:cNvPr>
          <p:cNvSpPr txBox="1"/>
          <p:nvPr/>
        </p:nvSpPr>
        <p:spPr>
          <a:xfrm>
            <a:off x="829003" y="4824248"/>
            <a:ext cx="10552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for County PM2.5 visualization by county: </a:t>
            </a:r>
          </a:p>
          <a:p>
            <a:r>
              <a:rPr lang="en-US" dirty="0"/>
              <a:t>		Stay away from: Kings County, Tulare, Kern County, Fresno, Merced if you have a respiratory sensitivity to pollutants.</a:t>
            </a:r>
          </a:p>
          <a:p>
            <a:r>
              <a:rPr lang="en-US" dirty="0"/>
              <a:t>We found a correlation between the amount of PM2.5 per county and the rate of Asthma Related hospital admissions in people under the </a:t>
            </a:r>
            <a:r>
              <a:rPr lang="en-US"/>
              <a:t>age of 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3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54" name="Rectangle 18"/>
          <p:cNvSpPr>
            <a:spLocks noChangeArrowheads="1"/>
          </p:cNvSpPr>
          <p:nvPr/>
        </p:nvSpPr>
        <p:spPr bwMode="auto">
          <a:xfrm>
            <a:off x="7362825" y="6213476"/>
            <a:ext cx="184720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1435" tIns="45718" rIns="91435" bIns="4571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4755" name="Rectangle 19"/>
          <p:cNvSpPr>
            <a:spLocks noChangeArrowheads="1"/>
          </p:cNvSpPr>
          <p:nvPr/>
        </p:nvSpPr>
        <p:spPr bwMode="auto">
          <a:xfrm>
            <a:off x="8140700" y="6746876"/>
            <a:ext cx="18472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1435" tIns="45718" rIns="91435" bIns="4571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546821"/>
            <a:ext cx="5676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CC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6" charset="0"/>
              </a:rPr>
              <a:t>UCSD Data visualization Bootcamp, DATA20180619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40B09-D462-4CA0-A35B-B3539DB1671B}"/>
              </a:ext>
            </a:extLst>
          </p:cNvPr>
          <p:cNvSpPr txBox="1"/>
          <p:nvPr/>
        </p:nvSpPr>
        <p:spPr>
          <a:xfrm>
            <a:off x="232346" y="3966437"/>
            <a:ext cx="56768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Hypothesis1:  Ozone pollutions causes higher asthma rates..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Hypothesis 2: Particulate matter (PM2.5) is responsible for higher asthma rates.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15A5C-9264-480C-A818-3ACCFBC2B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10" y="3235219"/>
            <a:ext cx="5906044" cy="33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880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54" name="Rectangle 18"/>
          <p:cNvSpPr>
            <a:spLocks noChangeArrowheads="1"/>
          </p:cNvSpPr>
          <p:nvPr/>
        </p:nvSpPr>
        <p:spPr bwMode="auto">
          <a:xfrm>
            <a:off x="7362825" y="6213476"/>
            <a:ext cx="184720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1435" tIns="45718" rIns="91435" bIns="4571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4755" name="Rectangle 19"/>
          <p:cNvSpPr>
            <a:spLocks noChangeArrowheads="1"/>
          </p:cNvSpPr>
          <p:nvPr/>
        </p:nvSpPr>
        <p:spPr bwMode="auto">
          <a:xfrm>
            <a:off x="8140700" y="6746876"/>
            <a:ext cx="184720" cy="46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1435" tIns="45718" rIns="91435" bIns="4571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546821"/>
            <a:ext cx="5676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CC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6" charset="0"/>
              </a:rPr>
              <a:t>UCSD Data visualization Bootcamp, DATA20180619</a:t>
            </a:r>
          </a:p>
        </p:txBody>
      </p:sp>
      <p:grpSp>
        <p:nvGrpSpPr>
          <p:cNvPr id="30" name="Group 20">
            <a:extLst>
              <a:ext uri="{FF2B5EF4-FFF2-40B4-BE49-F238E27FC236}">
                <a16:creationId xmlns:a16="http://schemas.microsoft.com/office/drawing/2014/main" id="{66BB766A-359A-464B-AF75-3A56D4301C5D}"/>
              </a:ext>
            </a:extLst>
          </p:cNvPr>
          <p:cNvGrpSpPr>
            <a:grpSpLocks/>
          </p:cNvGrpSpPr>
          <p:nvPr/>
        </p:nvGrpSpPr>
        <p:grpSpPr bwMode="auto">
          <a:xfrm rot="3182632">
            <a:off x="947840" y="1224925"/>
            <a:ext cx="1371850" cy="1982971"/>
            <a:chOff x="493" y="1831"/>
            <a:chExt cx="1229" cy="1777"/>
          </a:xfrm>
        </p:grpSpPr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7B469AE7-4D83-423E-82B1-7A60A29E1E09}"/>
                </a:ext>
              </a:extLst>
            </p:cNvPr>
            <p:cNvGrpSpPr>
              <a:grpSpLocks/>
            </p:cNvGrpSpPr>
            <p:nvPr/>
          </p:nvGrpSpPr>
          <p:grpSpPr bwMode="auto">
            <a:xfrm rot="-3562857">
              <a:off x="204" y="2120"/>
              <a:ext cx="1777" cy="1200"/>
              <a:chOff x="1936" y="2928"/>
              <a:chExt cx="1728" cy="1152"/>
            </a:xfrm>
          </p:grpSpPr>
          <p:pic>
            <p:nvPicPr>
              <p:cNvPr id="39" name="Picture 24" descr="O3asym2">
                <a:extLst>
                  <a:ext uri="{FF2B5EF4-FFF2-40B4-BE49-F238E27FC236}">
                    <a16:creationId xmlns:a16="http://schemas.microsoft.com/office/drawing/2014/main" id="{DA60F067-9CC3-4382-9DB1-D0A4A0856F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937" y="2928"/>
                <a:ext cx="1728" cy="1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</p:pic>
          <p:sp>
            <p:nvSpPr>
              <p:cNvPr id="40" name="Text Box 25">
                <a:extLst>
                  <a:ext uri="{FF2B5EF4-FFF2-40B4-BE49-F238E27FC236}">
                    <a16:creationId xmlns:a16="http://schemas.microsoft.com/office/drawing/2014/main" id="{DB9548D9-3838-4505-AF3D-4D72C794798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86" y="3167"/>
                <a:ext cx="3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64291" tIns="32146" rIns="64291" bIns="32146">
                <a:spAutoFit/>
              </a:bodyPr>
              <a:lstStyle>
                <a:lvl1pPr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sz="1500" b="1">
                  <a:solidFill>
                    <a:srgbClr val="003399"/>
                  </a:solidFill>
                  <a:effectLst/>
                  <a:latin typeface="Lucida Grande" pitchFamily="1" charset="0"/>
                  <a:ea typeface="ヒラギノ角ゴ Pro W6" pitchFamily="1" charset="-128"/>
                  <a:sym typeface="Lucida Grande" pitchFamily="1" charset="0"/>
                </a:endParaRPr>
              </a:p>
            </p:txBody>
          </p:sp>
          <p:sp>
            <p:nvSpPr>
              <p:cNvPr id="42" name="Text Box 26">
                <a:extLst>
                  <a:ext uri="{FF2B5EF4-FFF2-40B4-BE49-F238E27FC236}">
                    <a16:creationId xmlns:a16="http://schemas.microsoft.com/office/drawing/2014/main" id="{E122D6A5-0DE0-4458-8AD1-6F03FE2EEA9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155" y="3458"/>
                <a:ext cx="309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64291" tIns="32146" rIns="64291" bIns="32146">
                <a:spAutoFit/>
              </a:bodyPr>
              <a:lstStyle>
                <a:lvl1pPr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sz="1500" b="1">
                  <a:solidFill>
                    <a:srgbClr val="003399"/>
                  </a:solidFill>
                  <a:effectLst/>
                  <a:latin typeface="Lucida Grande" pitchFamily="1" charset="0"/>
                  <a:ea typeface="ヒラギノ角ゴ Pro W6" pitchFamily="1" charset="-128"/>
                  <a:sym typeface="Lucida Grande" pitchFamily="1" charset="0"/>
                </a:endParaRPr>
              </a:p>
            </p:txBody>
          </p:sp>
          <p:sp>
            <p:nvSpPr>
              <p:cNvPr id="43" name="Text Box 27">
                <a:extLst>
                  <a:ext uri="{FF2B5EF4-FFF2-40B4-BE49-F238E27FC236}">
                    <a16:creationId xmlns:a16="http://schemas.microsoft.com/office/drawing/2014/main" id="{D52E80E4-9AE9-4A7A-8CA0-58BCE2A7C2D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994" y="3549"/>
                <a:ext cx="337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4291" tIns="32146" rIns="64291" bIns="32146">
                <a:spAutoFit/>
              </a:bodyPr>
              <a:lstStyle>
                <a:lvl1pPr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500" b="1">
                    <a:solidFill>
                      <a:srgbClr val="003399"/>
                    </a:solidFill>
                    <a:effectLst/>
                    <a:latin typeface="Lucida Grande" pitchFamily="1" charset="0"/>
                    <a:ea typeface="ヒラギノ角ゴ Pro W6" pitchFamily="1" charset="-128"/>
                    <a:sym typeface="Lucida Grande" pitchFamily="1" charset="0"/>
                  </a:rPr>
                  <a:t>17</a:t>
                </a:r>
              </a:p>
            </p:txBody>
          </p:sp>
          <p:sp>
            <p:nvSpPr>
              <p:cNvPr id="44" name="Oval 28">
                <a:extLst>
                  <a:ext uri="{FF2B5EF4-FFF2-40B4-BE49-F238E27FC236}">
                    <a16:creationId xmlns:a16="http://schemas.microsoft.com/office/drawing/2014/main" id="{9F78389F-B4EB-40EC-BDC7-BF6ED106D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" y="3264"/>
                <a:ext cx="768" cy="768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800">
                  <a:solidFill>
                    <a:srgbClr val="FFFFFF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45" name="Text Box 29">
                <a:extLst>
                  <a:ext uri="{FF2B5EF4-FFF2-40B4-BE49-F238E27FC236}">
                    <a16:creationId xmlns:a16="http://schemas.microsoft.com/office/drawing/2014/main" id="{1B546EBB-E89C-4A90-8813-DEC17CA03FB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069" y="3550"/>
                <a:ext cx="3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64291" tIns="32146" rIns="64291" bIns="32146">
                <a:spAutoFit/>
              </a:bodyPr>
              <a:lstStyle>
                <a:lvl1pPr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defTabSz="642938" eaLnBrk="0" hangingPunct="0"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defTabSz="642938" eaLnBrk="0" fontAlgn="base" hangingPunct="0">
                  <a:spcBef>
                    <a:spcPct val="50000"/>
                  </a:spcBef>
                  <a:spcAft>
                    <a:spcPct val="0"/>
                  </a:spcAft>
                  <a:tabLst>
                    <a:tab pos="7239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sz="1500" b="1">
                  <a:solidFill>
                    <a:srgbClr val="003399"/>
                  </a:solidFill>
                  <a:effectLst/>
                  <a:latin typeface="Lucida Grande" pitchFamily="1" charset="0"/>
                  <a:ea typeface="ヒラギノ角ゴ Pro W6" pitchFamily="1" charset="-128"/>
                  <a:sym typeface="Lucida Grande" pitchFamily="1" charset="0"/>
                </a:endParaRPr>
              </a:p>
            </p:txBody>
          </p:sp>
        </p:grp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F5F69A6B-4BB6-4E3C-B2F6-76B5C00B9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5" y="2496"/>
              <a:ext cx="51" cy="66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en-US" sz="1800">
                <a:solidFill>
                  <a:srgbClr val="FFFFFF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E2C48646-6BE6-42BF-8635-0EA00B372CA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943" y="2400"/>
              <a:ext cx="779" cy="10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ct val="50000"/>
                </a:spcBef>
              </a:pPr>
              <a:endParaRPr lang="en-US" sz="1800">
                <a:solidFill>
                  <a:srgbClr val="FFFFFF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6" name="Text Box 32">
              <a:extLst>
                <a:ext uri="{FF2B5EF4-FFF2-40B4-BE49-F238E27FC236}">
                  <a16:creationId xmlns:a16="http://schemas.microsoft.com/office/drawing/2014/main" id="{1AC1F667-AE9B-4698-A4A8-A8B66131AD3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64" y="2208"/>
              <a:ext cx="273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291" tIns="32146" rIns="64291" bIns="32146">
              <a:spAutoFit/>
            </a:bodyPr>
            <a:lstStyle>
              <a:lvl1pPr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b="1" dirty="0">
                  <a:solidFill>
                    <a:srgbClr val="003399"/>
                  </a:solidFill>
                  <a:latin typeface="Lucida Grande" pitchFamily="1" charset="0"/>
                  <a:ea typeface="ヒラギノ角ゴ Pro W6" pitchFamily="1" charset="-128"/>
                  <a:sym typeface="Lucida Grande" pitchFamily="1" charset="0"/>
                </a:rPr>
                <a:t>O</a:t>
              </a:r>
              <a:endParaRPr lang="en-US" b="1" dirty="0">
                <a:solidFill>
                  <a:srgbClr val="003399"/>
                </a:solidFill>
                <a:effectLst/>
                <a:latin typeface="Lucida Grande" pitchFamily="1" charset="0"/>
                <a:ea typeface="ヒラギノ角ゴ Pro W6" pitchFamily="1" charset="-128"/>
                <a:sym typeface="Lucida Grande" pitchFamily="1" charset="0"/>
              </a:endParaRPr>
            </a:p>
          </p:txBody>
        </p:sp>
        <p:sp>
          <p:nvSpPr>
            <p:cNvPr id="37" name="Text Box 33">
              <a:extLst>
                <a:ext uri="{FF2B5EF4-FFF2-40B4-BE49-F238E27FC236}">
                  <a16:creationId xmlns:a16="http://schemas.microsoft.com/office/drawing/2014/main" id="{D1417A35-B884-407B-B1BD-A3D463A39E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7" y="3072"/>
              <a:ext cx="24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4291" tIns="32146" rIns="64291" bIns="32146">
              <a:spAutoFit/>
            </a:bodyPr>
            <a:lstStyle>
              <a:lvl1pPr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500" b="1" dirty="0">
                  <a:solidFill>
                    <a:srgbClr val="003399"/>
                  </a:solidFill>
                  <a:effectLst/>
                  <a:latin typeface="Lucida Grande" pitchFamily="1" charset="0"/>
                  <a:ea typeface="ヒラギノ角ゴ Pro W6" pitchFamily="1" charset="-128"/>
                  <a:sym typeface="Lucida Grande" pitchFamily="1" charset="0"/>
                </a:rPr>
                <a:t>O</a:t>
              </a:r>
            </a:p>
          </p:txBody>
        </p:sp>
        <p:sp>
          <p:nvSpPr>
            <p:cNvPr id="38" name="Text Box 34">
              <a:extLst>
                <a:ext uri="{FF2B5EF4-FFF2-40B4-BE49-F238E27FC236}">
                  <a16:creationId xmlns:a16="http://schemas.microsoft.com/office/drawing/2014/main" id="{CADBCBE0-7514-4AF8-A6DC-DC2EB4EBF8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7" y="2449"/>
              <a:ext cx="343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>
              <a:lvl1pPr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642938" eaLnBrk="0" hangingPunct="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642938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b="1" dirty="0">
                  <a:solidFill>
                    <a:srgbClr val="003399"/>
                  </a:solidFill>
                  <a:effectLst/>
                  <a:latin typeface="Lucida Grande" pitchFamily="1" charset="0"/>
                  <a:ea typeface="ヒラギノ角ゴ Pro W6" pitchFamily="1" charset="-128"/>
                  <a:sym typeface="Lucida Grande" pitchFamily="1" charset="0"/>
                </a:rPr>
                <a:t>O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1BBBF1D-B561-48CC-A1E8-8C62704702DC}"/>
              </a:ext>
            </a:extLst>
          </p:cNvPr>
          <p:cNvSpPr/>
          <p:nvPr/>
        </p:nvSpPr>
        <p:spPr>
          <a:xfrm>
            <a:off x="190528" y="618785"/>
            <a:ext cx="10630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Hypothesis1:  Ozone pollutions causes higher asthma rates as people living in polluted areas.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31B3C3-098D-48AF-8968-D4B0808E7864}"/>
              </a:ext>
            </a:extLst>
          </p:cNvPr>
          <p:cNvSpPr/>
          <p:nvPr/>
        </p:nvSpPr>
        <p:spPr>
          <a:xfrm>
            <a:off x="92853" y="3726111"/>
            <a:ext cx="9777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Hypothesis 2: Particulate matter (PM2.5) is responsible for higher asthma rates.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97C342-D6F1-4663-9040-72EF176A77D5}"/>
              </a:ext>
            </a:extLst>
          </p:cNvPr>
          <p:cNvSpPr/>
          <p:nvPr/>
        </p:nvSpPr>
        <p:spPr>
          <a:xfrm>
            <a:off x="3724212" y="1127729"/>
            <a:ext cx="7866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Ozone is a strong oxidant and exist in the gas phase.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Inhaled ozone interact with protein, lipids and can damage at cellular level.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F1FA5A-8D1C-48CE-9485-D92E148F1077}"/>
              </a:ext>
            </a:extLst>
          </p:cNvPr>
          <p:cNvSpPr/>
          <p:nvPr/>
        </p:nvSpPr>
        <p:spPr>
          <a:xfrm>
            <a:off x="5029152" y="1871370"/>
            <a:ext cx="6223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ozone in clean environment = 20ppb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Polluted environment =40-60ppb.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PM2.5 and inhalation in lungs">
            <a:extLst>
              <a:ext uri="{FF2B5EF4-FFF2-40B4-BE49-F238E27FC236}">
                <a16:creationId xmlns:a16="http://schemas.microsoft.com/office/drawing/2014/main" id="{6A248034-6C1D-420A-AD2E-0F0F0EE1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42" y="4291321"/>
            <a:ext cx="3308703" cy="210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">
            <a:extLst>
              <a:ext uri="{FF2B5EF4-FFF2-40B4-BE49-F238E27FC236}">
                <a16:creationId xmlns:a16="http://schemas.microsoft.com/office/drawing/2014/main" id="{342AC92E-E697-44C1-9504-11FB39C0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25" y="4321541"/>
            <a:ext cx="3463630" cy="2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920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Strömung">
  <a:themeElements>
    <a:clrScheme name="Strömung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ömung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ömung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ömung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ömung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ömung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ömung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ömung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ömung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ömung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ömung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</TotalTime>
  <Words>1101</Words>
  <Application>Microsoft Macintosh PowerPoint</Application>
  <PresentationFormat>Widescreen</PresentationFormat>
  <Paragraphs>119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ヒラギノ角ゴ Pro W6</vt:lpstr>
      <vt:lpstr>Arial</vt:lpstr>
      <vt:lpstr>Calibri</vt:lpstr>
      <vt:lpstr>Calibri Light</vt:lpstr>
      <vt:lpstr>Garamond</vt:lpstr>
      <vt:lpstr>Gill Sans</vt:lpstr>
      <vt:lpstr>Lucida Grande</vt:lpstr>
      <vt:lpstr>Symbol</vt:lpstr>
      <vt:lpstr>Times New Roman</vt:lpstr>
      <vt:lpstr>Times New Roman Special G2</vt:lpstr>
      <vt:lpstr>Wingdings</vt:lpstr>
      <vt:lpstr>Office Theme</vt:lpstr>
      <vt:lpstr>4_Strömung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Shaheen, Robina</dc:creator>
  <cp:lastModifiedBy>Tony Phelps</cp:lastModifiedBy>
  <cp:revision>20</cp:revision>
  <dcterms:created xsi:type="dcterms:W3CDTF">2018-08-18T17:30:51Z</dcterms:created>
  <dcterms:modified xsi:type="dcterms:W3CDTF">2018-08-20T23:28:29Z</dcterms:modified>
</cp:coreProperties>
</file>